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90" r:id="rId3"/>
    <p:sldId id="292" r:id="rId4"/>
    <p:sldId id="352" r:id="rId5"/>
    <p:sldId id="354" r:id="rId6"/>
    <p:sldId id="353" r:id="rId7"/>
    <p:sldId id="357" r:id="rId8"/>
    <p:sldId id="355" r:id="rId9"/>
    <p:sldId id="288" r:id="rId10"/>
    <p:sldId id="289" r:id="rId11"/>
    <p:sldId id="346" r:id="rId12"/>
    <p:sldId id="347" r:id="rId13"/>
    <p:sldId id="349" r:id="rId14"/>
    <p:sldId id="348" r:id="rId15"/>
    <p:sldId id="350" r:id="rId16"/>
    <p:sldId id="351" r:id="rId17"/>
    <p:sldId id="303" r:id="rId18"/>
    <p:sldId id="304" r:id="rId19"/>
    <p:sldId id="358" r:id="rId20"/>
    <p:sldId id="359" r:id="rId21"/>
    <p:sldId id="360" r:id="rId22"/>
    <p:sldId id="286" r:id="rId23"/>
    <p:sldId id="287" r:id="rId24"/>
    <p:sldId id="333" r:id="rId25"/>
    <p:sldId id="361" r:id="rId26"/>
    <p:sldId id="284" r:id="rId2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1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13232"/>
    <a:srgbClr val="2C2F31"/>
    <a:srgbClr val="FFFFFF"/>
    <a:srgbClr val="404040"/>
    <a:srgbClr val="ED5F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68" d="100"/>
          <a:sy n="68" d="100"/>
        </p:scale>
        <p:origin x="73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F156692-878A-40A2-AC15-0537243E09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CA32010-E1B4-4445-9D4A-E8E8F59839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CCDDA56-09CD-4B33-90DF-2BC2593A80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79135C-727D-41CD-9231-50A61DAA32EE}" type="datetimeFigureOut">
              <a:rPr lang="ru-RU" smtClean="0"/>
              <a:t>09.11.2020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944762D-1AE2-491D-BCF0-D19B631F6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FE323CD-B657-4F42-8F78-496C9EC26E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1E382-0DD1-43B3-91E5-80B0F0EBBC5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444447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B0B06D4-A13B-49CD-AAE8-D26970EC9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E960BBD6-E72D-4312-8941-4F119B505C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AEAEB8A-D17B-4A2F-BD3C-C52264CEA1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79135C-727D-41CD-9231-50A61DAA32EE}" type="datetimeFigureOut">
              <a:rPr lang="ru-RU" smtClean="0"/>
              <a:t>09.11.2020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AF61CB4-B19D-4D55-BDFA-DC69FBD5F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BDBF2A0-02B5-4C45-9B9E-744648113C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1E382-0DD1-43B3-91E5-80B0F0EBBC5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865278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312BAB12-CDB7-44A1-937B-7B20A112634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0608F66B-A1E3-4C29-9DCB-7CD9342C91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BA16294-CB58-4402-A330-67D9B0F31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79135C-727D-41CD-9231-50A61DAA32EE}" type="datetimeFigureOut">
              <a:rPr lang="ru-RU" smtClean="0"/>
              <a:t>09.11.2020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2709F5E-C732-40CE-A32B-15D69BFBA3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9397A3F-A40E-4918-A2AC-136EFF39D9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1E382-0DD1-43B3-91E5-80B0F0EBBC5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679733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EB7A75E-08EE-4147-8463-A0C2E2786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4B558DD-EDC3-4838-A161-FF71F0AEB8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B1BB9A4-0FC2-4C41-BE73-D55C7C7147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79135C-727D-41CD-9231-50A61DAA32EE}" type="datetimeFigureOut">
              <a:rPr lang="ru-RU" smtClean="0"/>
              <a:t>09.11.2020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433C466-FA68-44DD-9EE5-FEBA1EE1F6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82C0FA2-A100-481E-B701-C249211FE3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1E382-0DD1-43B3-91E5-80B0F0EBBC5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995719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0C861F5-209B-4EBE-AF73-9D40A4C30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CA8BB2C-A0E2-4E87-A49A-0A4BA4E077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8BCCAD7-5502-45FE-A301-FF1B335C94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79135C-727D-41CD-9231-50A61DAA32EE}" type="datetimeFigureOut">
              <a:rPr lang="ru-RU" smtClean="0"/>
              <a:t>09.11.2020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93683A3-A269-46BD-BBC4-2D442A025E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1932E26-6228-4677-A15B-22316BFDA7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1E382-0DD1-43B3-91E5-80B0F0EBBC5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297679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ED40A16-DCDA-43AA-98D7-4ADDCE231F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76B00A6-2898-47E3-A3E1-6F3634CC22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EF74387F-1587-467E-8716-B47824547A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199BCA3-DC3A-445B-B4AE-79959AF126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79135C-727D-41CD-9231-50A61DAA32EE}" type="datetimeFigureOut">
              <a:rPr lang="ru-RU" smtClean="0"/>
              <a:t>09.11.2020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C4DB866-F4B5-4A62-95F5-236A14C8DC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9EEC558-BBE2-4AC7-851F-DF6A3B073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1E382-0DD1-43B3-91E5-80B0F0EBBC5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528574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28ECFC9-54B1-4DD1-AF19-CBF4948D66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C225FB9-A790-4357-8F0F-038BC708AF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1241568F-82D4-45BB-BC34-6B5818F060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AA79AB4B-4D18-4E29-B947-EDCB5586D2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2D9B2C09-20CF-4FAF-ABBA-E4763BC4515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1B9281AA-3F67-437E-8360-BFFEC138FF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79135C-727D-41CD-9231-50A61DAA32EE}" type="datetimeFigureOut">
              <a:rPr lang="ru-RU" smtClean="0"/>
              <a:t>09.11.2020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8DB9DB72-E9E9-4E9C-9F42-626B098B05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82FB1D47-67FD-41A0-B15D-61B94D680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1E382-0DD1-43B3-91E5-80B0F0EBBC5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680670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03F4DEC-C443-40E9-8EC9-6C8B3A00F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3CE7727A-6594-4473-9745-6B5BDD35DA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79135C-727D-41CD-9231-50A61DAA32EE}" type="datetimeFigureOut">
              <a:rPr lang="ru-RU" smtClean="0"/>
              <a:t>09.11.2020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DFEB757-2981-4EB5-A657-E109E5399C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3CB886B-C77D-4C30-B515-70544B4DBA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1E382-0DD1-43B3-91E5-80B0F0EBBC5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282167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0BABBD72-1A45-4069-BF8D-8AFEEE4DC7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79135C-727D-41CD-9231-50A61DAA32EE}" type="datetimeFigureOut">
              <a:rPr lang="ru-RU" smtClean="0"/>
              <a:t>09.11.2020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6349F708-F160-4FBA-90D2-9DC6E24793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CC3C2F4-8A9A-4B0D-BC3C-4C9BA61D58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1E382-0DD1-43B3-91E5-80B0F0EBBC5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175620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2F4D649-10E0-451C-88E0-890149DBA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A171EC2-53F0-4FB1-9DA9-9703B50CD2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8DAC66F-E262-44A6-B949-7E284C7026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0513BA3-ECA5-4B43-BBEB-1A1108418D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79135C-727D-41CD-9231-50A61DAA32EE}" type="datetimeFigureOut">
              <a:rPr lang="ru-RU" smtClean="0"/>
              <a:t>09.11.2020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267E6D5-879B-46A1-8E86-2515898D56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F9A3CAB-13E5-4DD9-B7FC-7C9C3D1C5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1E382-0DD1-43B3-91E5-80B0F0EBBC5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492335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C176FFC-81C0-4F63-A65A-711ACBF440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EBDEA06C-8837-4590-B4C1-060D697B188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ABAC655A-99A2-48A0-B7DB-C968921224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A124973-E68F-4B37-8CA0-03D4D7018F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79135C-727D-41CD-9231-50A61DAA32EE}" type="datetimeFigureOut">
              <a:rPr lang="ru-RU" smtClean="0"/>
              <a:t>09.11.2020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44980F5-01CB-4E6A-931A-7BDB132D45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01A6445-C7E4-43B4-91AC-AD88D1BB0D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1E382-0DD1-43B3-91E5-80B0F0EBBC5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655959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CE7F4D8-98E2-46B8-A2AB-E53D516B5F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435C36A-4CD9-4A28-A308-74C0EC2966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7F864AE-B745-459F-A7CB-96503878BC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79135C-727D-41CD-9231-50A61DAA32EE}" type="datetimeFigureOut">
              <a:rPr lang="ru-RU" smtClean="0"/>
              <a:t>09.11.2020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550117A-159C-4F5B-B82E-F3A22427E2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4686F93-3239-47C0-9802-876300D353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E1E382-0DD1-43B3-91E5-80B0F0EBBC5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76540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jpe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8A2059B-9AA8-4556-BFF1-F19CE7FD1A3E}"/>
              </a:ext>
            </a:extLst>
          </p:cNvPr>
          <p:cNvSpPr txBox="1"/>
          <p:nvPr/>
        </p:nvSpPr>
        <p:spPr>
          <a:xfrm>
            <a:off x="717698" y="1684335"/>
            <a:ext cx="10756603" cy="174466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ru-RU" sz="5400" spc="3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Проект </a:t>
            </a:r>
            <a:r>
              <a:rPr lang="ru-RU" sz="5400" spc="300" dirty="0">
                <a:solidFill>
                  <a:schemeClr val="accent2"/>
                </a:solidFill>
                <a:latin typeface="Bahnschrift" panose="020B0502040204020203" pitchFamily="34" charset="0"/>
                <a:ea typeface="+mj-ea"/>
                <a:cs typeface="+mj-cs"/>
              </a:rPr>
              <a:t>«</a:t>
            </a:r>
            <a:r>
              <a:rPr lang="ru-RU" sz="5400" spc="3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Кондитерский клуб</a:t>
            </a:r>
            <a:r>
              <a:rPr lang="ru-RU" sz="5400" spc="300" dirty="0">
                <a:solidFill>
                  <a:schemeClr val="accent2"/>
                </a:solidFill>
                <a:latin typeface="Bahnschrift" panose="020B0502040204020203" pitchFamily="34" charset="0"/>
                <a:ea typeface="+mj-ea"/>
                <a:cs typeface="+mj-cs"/>
              </a:rPr>
              <a:t>»</a:t>
            </a:r>
          </a:p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ru-RU" sz="4000" spc="300" dirty="0">
                <a:solidFill>
                  <a:schemeClr val="accent2"/>
                </a:solidFill>
                <a:latin typeface="Bahnschrift" panose="020B0502040204020203" pitchFamily="34" charset="0"/>
                <a:ea typeface="+mj-ea"/>
                <a:cs typeface="+mj-cs"/>
              </a:rPr>
              <a:t>Итоги спринта №9</a:t>
            </a:r>
          </a:p>
          <a:p>
            <a:pPr algn="ctr">
              <a:spcBef>
                <a:spcPct val="0"/>
              </a:spcBef>
              <a:spcAft>
                <a:spcPts val="600"/>
              </a:spcAft>
            </a:pPr>
            <a:endParaRPr lang="en-US" sz="4800" spc="300" dirty="0">
              <a:solidFill>
                <a:schemeClr val="bg1"/>
              </a:solidFill>
              <a:latin typeface="Bahnschrift" panose="020B0502040204020203" pitchFamily="34" charset="0"/>
              <a:ea typeface="+mj-ea"/>
              <a:cs typeface="+mj-cs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E83EF6FD-8741-4E99-836B-BA1256D0BE0C}"/>
              </a:ext>
            </a:extLst>
          </p:cNvPr>
          <p:cNvSpPr txBox="1"/>
          <p:nvPr/>
        </p:nvSpPr>
        <p:spPr>
          <a:xfrm>
            <a:off x="717698" y="3652417"/>
            <a:ext cx="1075660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2000" b="1" dirty="0">
                <a:solidFill>
                  <a:srgbClr val="FFFFFF"/>
                </a:solidFill>
                <a:latin typeface="Trebuchet MS" panose="020B0603020202020204" pitchFamily="34" charset="0"/>
              </a:rPr>
              <a:t>Шарафетдинов В., Кваша Д., Червяков С., Овчинников Л., Хмелёв Н., Соколова Т. </a:t>
            </a:r>
            <a:r>
              <a:rPr lang="en-US" sz="2400" b="1" dirty="0">
                <a:solidFill>
                  <a:srgbClr val="FFFFFF"/>
                </a:solidFill>
                <a:latin typeface="Trebuchet MS" panose="020B0603020202020204" pitchFamily="34" charset="0"/>
              </a:rPr>
              <a:t>Y2</a:t>
            </a:r>
            <a:r>
              <a:rPr lang="ru-RU" sz="2400" b="1" dirty="0">
                <a:solidFill>
                  <a:srgbClr val="FFFFFF"/>
                </a:solidFill>
                <a:latin typeface="Trebuchet MS" panose="020B0603020202020204" pitchFamily="34" charset="0"/>
              </a:rPr>
              <a:t>4</a:t>
            </a:r>
            <a:r>
              <a:rPr lang="en-US" sz="2400" b="1" dirty="0">
                <a:solidFill>
                  <a:srgbClr val="FFFFFF"/>
                </a:solidFill>
                <a:latin typeface="Trebuchet MS" panose="020B0603020202020204" pitchFamily="34" charset="0"/>
              </a:rPr>
              <a:t>34</a:t>
            </a:r>
            <a:endParaRPr lang="ru-RU" sz="2400" b="1" dirty="0">
              <a:solidFill>
                <a:srgbClr val="FFFFFF"/>
              </a:solidFill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18111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D257FA6-2841-4B30-AD2A-4D927638CD48}"/>
              </a:ext>
            </a:extLst>
          </p:cNvPr>
          <p:cNvSpPr txBox="1"/>
          <p:nvPr/>
        </p:nvSpPr>
        <p:spPr>
          <a:xfrm>
            <a:off x="4445392" y="350478"/>
            <a:ext cx="8294164" cy="239126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ru-RU" sz="4400" spc="6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Реализация</a:t>
            </a:r>
          </a:p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ru-RU" sz="4400" spc="6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Клиентского функционала</a:t>
            </a:r>
            <a:endParaRPr lang="en-US" sz="4000" spc="600" dirty="0">
              <a:solidFill>
                <a:schemeClr val="bg1"/>
              </a:solidFill>
              <a:latin typeface="Bahnschrift" panose="020B0502040204020203" pitchFamily="34" charset="0"/>
              <a:ea typeface="+mj-ea"/>
              <a:cs typeface="+mj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4B1288-A7A0-4577-BBDE-727961FA43CE}"/>
              </a:ext>
            </a:extLst>
          </p:cNvPr>
          <p:cNvSpPr txBox="1"/>
          <p:nvPr/>
        </p:nvSpPr>
        <p:spPr>
          <a:xfrm>
            <a:off x="5770731" y="3009032"/>
            <a:ext cx="5643486" cy="294160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spcBef>
                <a:spcPct val="0"/>
              </a:spcBef>
              <a:spcAft>
                <a:spcPts val="600"/>
              </a:spcAft>
              <a:buClr>
                <a:srgbClr val="00B0F0"/>
              </a:buClr>
              <a:buFont typeface="Wingdings" panose="05000000000000000000" pitchFamily="2" charset="2"/>
              <a:buChar char="q"/>
            </a:pPr>
            <a:r>
              <a:rPr lang="ru-RU" sz="24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Реализовано запоминание токена авторизации после выхода пользователя со страницы</a:t>
            </a:r>
          </a:p>
          <a:p>
            <a:pPr marL="457200" indent="-457200">
              <a:spcBef>
                <a:spcPct val="0"/>
              </a:spcBef>
              <a:spcAft>
                <a:spcPts val="600"/>
              </a:spcAft>
              <a:buClr>
                <a:srgbClr val="00B0F0"/>
              </a:buClr>
              <a:buFont typeface="Wingdings" panose="05000000000000000000" pitchFamily="2" charset="2"/>
              <a:buChar char="q"/>
            </a:pPr>
            <a:r>
              <a:rPr lang="ru-RU" sz="24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Реализована смена пароля</a:t>
            </a:r>
          </a:p>
          <a:p>
            <a:pPr marL="457200" indent="-457200">
              <a:spcBef>
                <a:spcPct val="0"/>
              </a:spcBef>
              <a:spcAft>
                <a:spcPts val="600"/>
              </a:spcAft>
              <a:buClr>
                <a:srgbClr val="00B0F0"/>
              </a:buClr>
              <a:buFont typeface="Wingdings" panose="05000000000000000000" pitchFamily="2" charset="2"/>
              <a:buChar char="q"/>
            </a:pPr>
            <a:r>
              <a:rPr lang="ru-RU" sz="24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Реализовано оценивание рецепта</a:t>
            </a:r>
          </a:p>
          <a:p>
            <a:pPr marL="457200" indent="-457200">
              <a:spcBef>
                <a:spcPct val="0"/>
              </a:spcBef>
              <a:spcAft>
                <a:spcPts val="600"/>
              </a:spcAft>
              <a:buClr>
                <a:srgbClr val="00B0F0"/>
              </a:buClr>
              <a:buFont typeface="Wingdings" panose="05000000000000000000" pitchFamily="2" charset="2"/>
              <a:buChar char="q"/>
            </a:pPr>
            <a:r>
              <a:rPr lang="ru-RU" sz="24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Реализовано добавление комментария</a:t>
            </a:r>
          </a:p>
        </p:txBody>
      </p:sp>
      <p:pic>
        <p:nvPicPr>
          <p:cNvPr id="1031" name="Picture 7" descr="React Logo PNG Transparent &amp; SVG Vector - Freebie Supply">
            <a:extLst>
              <a:ext uri="{FF2B5EF4-FFF2-40B4-BE49-F238E27FC236}">
                <a16:creationId xmlns:a16="http://schemas.microsoft.com/office/drawing/2014/main" id="{9F462136-5298-473A-B487-7CE7739B34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1"/>
            <a:ext cx="3516923" cy="3516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90640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D257FA6-2841-4B30-AD2A-4D927638CD48}"/>
              </a:ext>
            </a:extLst>
          </p:cNvPr>
          <p:cNvSpPr txBox="1"/>
          <p:nvPr/>
        </p:nvSpPr>
        <p:spPr>
          <a:xfrm>
            <a:off x="5159618" y="308111"/>
            <a:ext cx="6618048" cy="160130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ru-RU" sz="4400" spc="6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Смена пароля пользователя</a:t>
            </a:r>
            <a:endParaRPr lang="en-US" sz="4000" spc="600" dirty="0">
              <a:solidFill>
                <a:schemeClr val="bg1"/>
              </a:solidFill>
              <a:latin typeface="Bahnschrift" panose="020B0502040204020203" pitchFamily="34" charset="0"/>
              <a:ea typeface="+mj-ea"/>
              <a:cs typeface="+mj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AB45EE-6CF0-40CA-B1EC-24831ABA6688}"/>
              </a:ext>
            </a:extLst>
          </p:cNvPr>
          <p:cNvSpPr txBox="1"/>
          <p:nvPr/>
        </p:nvSpPr>
        <p:spPr>
          <a:xfrm>
            <a:off x="6406392" y="2258064"/>
            <a:ext cx="4124500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spcBef>
                <a:spcPct val="0"/>
              </a:spcBef>
              <a:spcAft>
                <a:spcPts val="600"/>
              </a:spcAft>
              <a:buClr>
                <a:srgbClr val="00B0F0"/>
              </a:buClr>
              <a:buFont typeface="Wingdings" panose="05000000000000000000" pitchFamily="2" charset="2"/>
              <a:buChar char="q"/>
            </a:pPr>
            <a:r>
              <a:rPr lang="ru-RU" sz="20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Форма смена пароля</a:t>
            </a:r>
          </a:p>
          <a:p>
            <a:pPr marL="457200" indent="-457200">
              <a:spcBef>
                <a:spcPct val="0"/>
              </a:spcBef>
              <a:spcAft>
                <a:spcPts val="600"/>
              </a:spcAft>
              <a:buClr>
                <a:srgbClr val="00B0F0"/>
              </a:buClr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PUT-</a:t>
            </a:r>
            <a:r>
              <a:rPr lang="ru-RU" sz="20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запрос на смену пароля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4D63057-DD8B-44E6-9204-0C7EE764E2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353050" cy="25146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16DECBC-79AF-4E6F-A612-F13F373021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0425" y="3648075"/>
            <a:ext cx="8791575" cy="3209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497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D257FA6-2841-4B30-AD2A-4D927638CD48}"/>
              </a:ext>
            </a:extLst>
          </p:cNvPr>
          <p:cNvSpPr txBox="1"/>
          <p:nvPr/>
        </p:nvSpPr>
        <p:spPr>
          <a:xfrm>
            <a:off x="5159618" y="308111"/>
            <a:ext cx="6618048" cy="160130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ru-RU" sz="4400" spc="6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Авторизация пользователя</a:t>
            </a:r>
            <a:endParaRPr lang="en-US" sz="4000" spc="600" dirty="0">
              <a:solidFill>
                <a:schemeClr val="bg1"/>
              </a:solidFill>
              <a:latin typeface="Bahnschrift" panose="020B0502040204020203" pitchFamily="34" charset="0"/>
              <a:ea typeface="+mj-ea"/>
              <a:cs typeface="+mj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AB45EE-6CF0-40CA-B1EC-24831ABA6688}"/>
              </a:ext>
            </a:extLst>
          </p:cNvPr>
          <p:cNvSpPr txBox="1"/>
          <p:nvPr/>
        </p:nvSpPr>
        <p:spPr>
          <a:xfrm>
            <a:off x="7838295" y="3075057"/>
            <a:ext cx="373941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spcBef>
                <a:spcPct val="0"/>
              </a:spcBef>
              <a:spcAft>
                <a:spcPts val="600"/>
              </a:spcAft>
              <a:buClr>
                <a:srgbClr val="00B0F0"/>
              </a:buClr>
              <a:buFont typeface="Wingdings" panose="05000000000000000000" pitchFamily="2" charset="2"/>
              <a:buChar char="q"/>
            </a:pPr>
            <a:r>
              <a:rPr lang="ru-RU" sz="20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Метод сохранения токена авторизации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169FBFD9-9EF5-4AFB-AF30-A6E451BB4F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608995"/>
            <a:ext cx="6934212" cy="1836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8247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D257FA6-2841-4B30-AD2A-4D927638CD48}"/>
              </a:ext>
            </a:extLst>
          </p:cNvPr>
          <p:cNvSpPr txBox="1"/>
          <p:nvPr/>
        </p:nvSpPr>
        <p:spPr>
          <a:xfrm>
            <a:off x="6860346" y="302565"/>
            <a:ext cx="5059680" cy="21717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ru-RU" sz="4400" spc="6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Оценивание рецепта (функции)</a:t>
            </a:r>
            <a:endParaRPr lang="en-US" sz="4000" spc="600" dirty="0">
              <a:solidFill>
                <a:schemeClr val="bg1"/>
              </a:solidFill>
              <a:latin typeface="Bahnschrift" panose="020B0502040204020203" pitchFamily="34" charset="0"/>
              <a:ea typeface="+mj-ea"/>
              <a:cs typeface="+mj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AB45EE-6CF0-40CA-B1EC-24831ABA6688}"/>
              </a:ext>
            </a:extLst>
          </p:cNvPr>
          <p:cNvSpPr txBox="1"/>
          <p:nvPr/>
        </p:nvSpPr>
        <p:spPr>
          <a:xfrm>
            <a:off x="7565022" y="3429000"/>
            <a:ext cx="3650328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spcBef>
                <a:spcPct val="0"/>
              </a:spcBef>
              <a:spcAft>
                <a:spcPts val="600"/>
              </a:spcAft>
              <a:buClr>
                <a:srgbClr val="00B0F0"/>
              </a:buClr>
              <a:buFont typeface="Wingdings" panose="05000000000000000000" pitchFamily="2" charset="2"/>
              <a:buChar char="q"/>
            </a:pPr>
            <a:r>
              <a:rPr lang="ru-RU" sz="20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Функция на установку </a:t>
            </a:r>
            <a:r>
              <a:rPr lang="en-US" sz="20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like</a:t>
            </a:r>
            <a:r>
              <a:rPr lang="ru-RU" sz="20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 (</a:t>
            </a:r>
            <a:r>
              <a:rPr lang="en-US" sz="20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POST-</a:t>
            </a:r>
            <a:r>
              <a:rPr lang="ru-RU" sz="20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запрос )</a:t>
            </a:r>
            <a:endParaRPr lang="en-US" sz="2000" dirty="0">
              <a:solidFill>
                <a:schemeClr val="bg1"/>
              </a:solidFill>
              <a:latin typeface="Bahnschrift" panose="020B0502040204020203" pitchFamily="34" charset="0"/>
              <a:ea typeface="+mj-ea"/>
              <a:cs typeface="+mj-cs"/>
            </a:endParaRPr>
          </a:p>
          <a:p>
            <a:pPr marL="457200" indent="-457200">
              <a:spcBef>
                <a:spcPct val="0"/>
              </a:spcBef>
              <a:spcAft>
                <a:spcPts val="600"/>
              </a:spcAft>
              <a:buClr>
                <a:srgbClr val="00B0F0"/>
              </a:buClr>
              <a:buFont typeface="Wingdings" panose="05000000000000000000" pitchFamily="2" charset="2"/>
              <a:buChar char="q"/>
            </a:pPr>
            <a:r>
              <a:rPr lang="ru-RU" sz="20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Функция на установку</a:t>
            </a:r>
            <a:r>
              <a:rPr lang="en-US" sz="20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 dislike</a:t>
            </a:r>
            <a:r>
              <a:rPr lang="ru-RU" sz="20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 (</a:t>
            </a:r>
            <a:r>
              <a:rPr lang="en-US" sz="20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PUT-</a:t>
            </a:r>
            <a:r>
              <a:rPr lang="ru-RU" sz="20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запрос )</a:t>
            </a:r>
          </a:p>
          <a:p>
            <a:pPr marL="457200" indent="-457200">
              <a:spcBef>
                <a:spcPct val="0"/>
              </a:spcBef>
              <a:spcAft>
                <a:spcPts val="600"/>
              </a:spcAft>
              <a:buClr>
                <a:srgbClr val="00B0F0"/>
              </a:buClr>
              <a:buFont typeface="Wingdings" panose="05000000000000000000" pitchFamily="2" charset="2"/>
              <a:buChar char="q"/>
            </a:pPr>
            <a:r>
              <a:rPr lang="ru-RU" sz="20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Функция отмены оценки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C978A69-8ED8-4185-87F1-BB49D1D3F4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279"/>
          <a:stretch/>
        </p:blipFill>
        <p:spPr>
          <a:xfrm>
            <a:off x="-5" y="320095"/>
            <a:ext cx="6604939" cy="2205301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429B8C3-8A9F-40D0-9E7C-501D53B0F86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200"/>
          <a:stretch/>
        </p:blipFill>
        <p:spPr>
          <a:xfrm>
            <a:off x="-3" y="2768912"/>
            <a:ext cx="6604937" cy="1871344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B51E08F-F78B-4538-8171-B8A0F0D03D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" y="4917374"/>
            <a:ext cx="6604937" cy="1940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64667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D257FA6-2841-4B30-AD2A-4D927638CD48}"/>
              </a:ext>
            </a:extLst>
          </p:cNvPr>
          <p:cNvSpPr txBox="1"/>
          <p:nvPr/>
        </p:nvSpPr>
        <p:spPr>
          <a:xfrm>
            <a:off x="5159618" y="308111"/>
            <a:ext cx="6618048" cy="160130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ru-RU" sz="4400" spc="6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Оценивание рецепта</a:t>
            </a:r>
            <a:endParaRPr lang="en-US" sz="4000" spc="600" dirty="0">
              <a:solidFill>
                <a:schemeClr val="bg1"/>
              </a:solidFill>
              <a:latin typeface="Bahnschrift" panose="020B0502040204020203" pitchFamily="34" charset="0"/>
              <a:ea typeface="+mj-ea"/>
              <a:cs typeface="+mj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AB45EE-6CF0-40CA-B1EC-24831ABA6688}"/>
              </a:ext>
            </a:extLst>
          </p:cNvPr>
          <p:cNvSpPr txBox="1"/>
          <p:nvPr/>
        </p:nvSpPr>
        <p:spPr>
          <a:xfrm>
            <a:off x="7885604" y="3429000"/>
            <a:ext cx="3793588" cy="1708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spcBef>
                <a:spcPct val="0"/>
              </a:spcBef>
              <a:spcAft>
                <a:spcPts val="600"/>
              </a:spcAft>
              <a:buClr>
                <a:srgbClr val="00B0F0"/>
              </a:buClr>
              <a:buFont typeface="Wingdings" panose="05000000000000000000" pitchFamily="2" charset="2"/>
              <a:buChar char="q"/>
            </a:pPr>
            <a:r>
              <a:rPr lang="ru-RU" sz="20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Рейтинг рецепта до оценивания</a:t>
            </a:r>
          </a:p>
          <a:p>
            <a:pPr marL="457200" indent="-457200">
              <a:spcBef>
                <a:spcPct val="0"/>
              </a:spcBef>
              <a:spcAft>
                <a:spcPts val="600"/>
              </a:spcAft>
              <a:buClr>
                <a:srgbClr val="00B0F0"/>
              </a:buClr>
              <a:buFont typeface="Wingdings" panose="05000000000000000000" pitchFamily="2" charset="2"/>
              <a:buChar char="q"/>
            </a:pPr>
            <a:r>
              <a:rPr lang="ru-RU" sz="20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Рейтинг рецепта после положительного оценивания (</a:t>
            </a:r>
            <a:r>
              <a:rPr lang="en-US" sz="20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like</a:t>
            </a:r>
            <a:r>
              <a:rPr lang="ru-RU" sz="20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)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CEF6530-5942-4A32-ADB5-96ABE543B0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587262" cy="382509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898F219-E492-4404-AE1B-83E78637A2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4249" y="2096339"/>
            <a:ext cx="3191462" cy="4761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9947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D257FA6-2841-4B30-AD2A-4D927638CD48}"/>
              </a:ext>
            </a:extLst>
          </p:cNvPr>
          <p:cNvSpPr txBox="1"/>
          <p:nvPr/>
        </p:nvSpPr>
        <p:spPr>
          <a:xfrm>
            <a:off x="4345497" y="308110"/>
            <a:ext cx="7432169" cy="212560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ru-RU" sz="4400" spc="6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Добавление комментария к рецепту</a:t>
            </a:r>
            <a:r>
              <a:rPr lang="en-US" sz="4400" spc="6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 (</a:t>
            </a:r>
            <a:r>
              <a:rPr lang="ru-RU" sz="4400" spc="6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функция</a:t>
            </a:r>
            <a:r>
              <a:rPr lang="en-US" sz="4400" spc="6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)</a:t>
            </a:r>
            <a:endParaRPr lang="en-US" sz="4000" spc="600" dirty="0">
              <a:solidFill>
                <a:schemeClr val="bg1"/>
              </a:solidFill>
              <a:latin typeface="Bahnschrift" panose="020B0502040204020203" pitchFamily="34" charset="0"/>
              <a:ea typeface="+mj-ea"/>
              <a:cs typeface="+mj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AB45EE-6CF0-40CA-B1EC-24831ABA6688}"/>
              </a:ext>
            </a:extLst>
          </p:cNvPr>
          <p:cNvSpPr txBox="1"/>
          <p:nvPr/>
        </p:nvSpPr>
        <p:spPr>
          <a:xfrm>
            <a:off x="5742756" y="3075057"/>
            <a:ext cx="463764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spcBef>
                <a:spcPct val="0"/>
              </a:spcBef>
              <a:spcAft>
                <a:spcPts val="600"/>
              </a:spcAft>
              <a:buClr>
                <a:srgbClr val="00B0F0"/>
              </a:buClr>
              <a:buFont typeface="Wingdings" panose="05000000000000000000" pitchFamily="2" charset="2"/>
              <a:buChar char="q"/>
            </a:pPr>
            <a:r>
              <a:rPr lang="ru-RU" sz="20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Функция добавления комментария (</a:t>
            </a:r>
            <a:r>
              <a:rPr lang="en-US" sz="20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POST-</a:t>
            </a:r>
            <a:r>
              <a:rPr lang="ru-RU" sz="20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запрос)</a:t>
            </a:r>
            <a:endParaRPr lang="en-US" sz="2000" dirty="0">
              <a:solidFill>
                <a:schemeClr val="bg1"/>
              </a:solidFill>
              <a:latin typeface="Bahnschrift" panose="020B0502040204020203" pitchFamily="34" charset="0"/>
              <a:ea typeface="+mj-ea"/>
              <a:cs typeface="+mj-cs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4C49737-F2B3-41BD-9F94-DEBC607784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257675"/>
            <a:ext cx="9144000" cy="260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9628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D257FA6-2841-4B30-AD2A-4D927638CD48}"/>
              </a:ext>
            </a:extLst>
          </p:cNvPr>
          <p:cNvSpPr txBox="1"/>
          <p:nvPr/>
        </p:nvSpPr>
        <p:spPr>
          <a:xfrm>
            <a:off x="6441584" y="398966"/>
            <a:ext cx="5037652" cy="236220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ru-RU" sz="4400" spc="6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Добавление комментария к рецепту</a:t>
            </a:r>
            <a:endParaRPr lang="en-US" sz="4000" spc="600" dirty="0">
              <a:solidFill>
                <a:schemeClr val="bg1"/>
              </a:solidFill>
              <a:latin typeface="Bahnschrift" panose="020B0502040204020203" pitchFamily="34" charset="0"/>
              <a:ea typeface="+mj-ea"/>
              <a:cs typeface="+mj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AB45EE-6CF0-40CA-B1EC-24831ABA6688}"/>
              </a:ext>
            </a:extLst>
          </p:cNvPr>
          <p:cNvSpPr txBox="1"/>
          <p:nvPr/>
        </p:nvSpPr>
        <p:spPr>
          <a:xfrm>
            <a:off x="6549533" y="3713586"/>
            <a:ext cx="4595128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spcBef>
                <a:spcPct val="0"/>
              </a:spcBef>
              <a:spcAft>
                <a:spcPts val="600"/>
              </a:spcAft>
              <a:buClr>
                <a:srgbClr val="00B0F0"/>
              </a:buClr>
              <a:buFont typeface="Wingdings" panose="05000000000000000000" pitchFamily="2" charset="2"/>
              <a:buChar char="q"/>
            </a:pPr>
            <a:r>
              <a:rPr lang="ru-RU" sz="20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Форма добавления комментария</a:t>
            </a:r>
          </a:p>
          <a:p>
            <a:pPr marL="457200" indent="-457200">
              <a:spcBef>
                <a:spcPct val="0"/>
              </a:spcBef>
              <a:spcAft>
                <a:spcPts val="600"/>
              </a:spcAft>
              <a:buClr>
                <a:srgbClr val="00B0F0"/>
              </a:buClr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Response</a:t>
            </a:r>
          </a:p>
          <a:p>
            <a:pPr marL="457200" indent="-457200">
              <a:spcBef>
                <a:spcPct val="0"/>
              </a:spcBef>
              <a:spcAft>
                <a:spcPts val="600"/>
              </a:spcAft>
              <a:buClr>
                <a:srgbClr val="00B0F0"/>
              </a:buClr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GET-</a:t>
            </a:r>
            <a:r>
              <a:rPr lang="ru-RU" sz="20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запрос на сервер</a:t>
            </a:r>
            <a:endParaRPr lang="en-US" sz="2000" dirty="0">
              <a:solidFill>
                <a:schemeClr val="bg1"/>
              </a:solidFill>
              <a:latin typeface="Bahnschrift" panose="020B0502040204020203" pitchFamily="34" charset="0"/>
              <a:ea typeface="+mj-ea"/>
              <a:cs typeface="+mj-cs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12DB4D0-317C-4D1A-A633-D5AF6E0F36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-1"/>
            <a:ext cx="5642471" cy="1237957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98F587F-3A3C-46D0-BF4F-1C3ADCBC05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373195"/>
            <a:ext cx="5646245" cy="138797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D295406-C63D-42D1-ABBA-9ADD177463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" y="2908274"/>
            <a:ext cx="5642470" cy="3949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3429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D257FA6-2841-4B30-AD2A-4D927638CD48}"/>
              </a:ext>
            </a:extLst>
          </p:cNvPr>
          <p:cNvSpPr txBox="1"/>
          <p:nvPr/>
        </p:nvSpPr>
        <p:spPr>
          <a:xfrm>
            <a:off x="6881037" y="3617155"/>
            <a:ext cx="4978028" cy="186924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en-US" sz="6600" spc="6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TEST</a:t>
            </a:r>
          </a:p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ru-RU" sz="2000" spc="6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ОВЧИННИКОВ Л</a:t>
            </a:r>
            <a:r>
              <a:rPr lang="en-US" sz="2000" spc="6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.</a:t>
            </a:r>
            <a:endParaRPr lang="ru-RU" sz="2000" spc="600" dirty="0">
              <a:solidFill>
                <a:schemeClr val="bg1"/>
              </a:solidFill>
              <a:latin typeface="Bahnschrift" panose="020B0502040204020203" pitchFamily="34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7187517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D257FA6-2841-4B30-AD2A-4D927638CD48}"/>
              </a:ext>
            </a:extLst>
          </p:cNvPr>
          <p:cNvSpPr txBox="1"/>
          <p:nvPr/>
        </p:nvSpPr>
        <p:spPr>
          <a:xfrm>
            <a:off x="6524525" y="1004630"/>
            <a:ext cx="4897101" cy="81834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ru-RU" sz="4000" spc="6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Тестирование</a:t>
            </a:r>
            <a:endParaRPr lang="en-US" sz="4000" spc="600" dirty="0">
              <a:solidFill>
                <a:schemeClr val="bg1"/>
              </a:solidFill>
              <a:latin typeface="Bahnschrift" panose="020B0502040204020203" pitchFamily="34" charset="0"/>
              <a:ea typeface="+mj-ea"/>
              <a:cs typeface="+mj-cs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1854F48-D944-48E3-847B-7F94312C0D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471957" cy="3727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7B55C98-AC97-4354-ADE1-691393D09974}"/>
              </a:ext>
            </a:extLst>
          </p:cNvPr>
          <p:cNvSpPr txBox="1"/>
          <p:nvPr/>
        </p:nvSpPr>
        <p:spPr>
          <a:xfrm>
            <a:off x="5767754" y="2963386"/>
            <a:ext cx="6157192" cy="257928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spcBef>
                <a:spcPct val="0"/>
              </a:spcBef>
              <a:spcAft>
                <a:spcPts val="600"/>
              </a:spcAft>
              <a:buClr>
                <a:srgbClr val="00B0F0"/>
              </a:buClr>
              <a:buFont typeface="Wingdings" panose="05000000000000000000" pitchFamily="2" charset="2"/>
              <a:buChar char="q"/>
            </a:pPr>
            <a:r>
              <a:rPr lang="ru-RU" sz="24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Протестировано методом белого ящика:</a:t>
            </a:r>
          </a:p>
          <a:p>
            <a:pPr marL="900113" indent="-457200">
              <a:spcBef>
                <a:spcPct val="0"/>
              </a:spcBef>
              <a:spcAft>
                <a:spcPts val="600"/>
              </a:spcAft>
              <a:buClr>
                <a:srgbClr val="00B0F0"/>
              </a:buClr>
              <a:buFont typeface="Wingdings" panose="05000000000000000000" pitchFamily="2" charset="2"/>
              <a:buChar char="§"/>
            </a:pPr>
            <a:r>
              <a:rPr lang="ru-RU" sz="24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Поведение серверной системы при потере хранимых изображений</a:t>
            </a:r>
          </a:p>
          <a:p>
            <a:pPr marL="900113" indent="-457200">
              <a:spcBef>
                <a:spcPct val="0"/>
              </a:spcBef>
              <a:spcAft>
                <a:spcPts val="600"/>
              </a:spcAft>
              <a:buClr>
                <a:srgbClr val="00B0F0"/>
              </a:buClr>
              <a:buFont typeface="Wingdings" panose="05000000000000000000" pitchFamily="2" charset="2"/>
              <a:buChar char="§"/>
            </a:pPr>
            <a:r>
              <a:rPr lang="ru-RU" sz="24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Замена изображений с использованием запросов</a:t>
            </a:r>
          </a:p>
        </p:txBody>
      </p:sp>
    </p:spTree>
    <p:extLst>
      <p:ext uri="{BB962C8B-B14F-4D97-AF65-F5344CB8AC3E}">
        <p14:creationId xmlns:p14="http://schemas.microsoft.com/office/powerpoint/2010/main" val="42603626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0B2DDF8-0F26-4C3E-B98E-E1E80C212565}"/>
              </a:ext>
            </a:extLst>
          </p:cNvPr>
          <p:cNvSpPr txBox="1"/>
          <p:nvPr/>
        </p:nvSpPr>
        <p:spPr>
          <a:xfrm>
            <a:off x="6420878" y="419211"/>
            <a:ext cx="5633814" cy="191884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ru-RU" sz="4000" spc="6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Ситуация потери хранимых изображений (1)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D078F0-C908-47B8-9D35-583A2ADA6A8E}"/>
              </a:ext>
            </a:extLst>
          </p:cNvPr>
          <p:cNvSpPr txBox="1"/>
          <p:nvPr/>
        </p:nvSpPr>
        <p:spPr>
          <a:xfrm>
            <a:off x="7041559" y="3014075"/>
            <a:ext cx="4392451" cy="282611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spcBef>
                <a:spcPct val="0"/>
              </a:spcBef>
              <a:spcAft>
                <a:spcPts val="600"/>
              </a:spcAft>
              <a:buClr>
                <a:srgbClr val="00B0F0"/>
              </a:buClr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GET-</a:t>
            </a:r>
            <a:r>
              <a:rPr lang="ru-RU" sz="24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запрос на сервер (существующая аватарка пользователя)</a:t>
            </a:r>
          </a:p>
          <a:p>
            <a:pPr marL="457200" indent="-457200">
              <a:spcBef>
                <a:spcPct val="0"/>
              </a:spcBef>
              <a:spcAft>
                <a:spcPts val="600"/>
              </a:spcAft>
              <a:buClr>
                <a:srgbClr val="00B0F0"/>
              </a:buClr>
              <a:buFont typeface="Wingdings" panose="05000000000000000000" pitchFamily="2" charset="2"/>
              <a:buChar char="q"/>
            </a:pPr>
            <a:r>
              <a:rPr lang="ru-RU" sz="24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Аватарка в ФС</a:t>
            </a:r>
          </a:p>
          <a:p>
            <a:pPr marL="457200" indent="-457200">
              <a:spcBef>
                <a:spcPct val="0"/>
              </a:spcBef>
              <a:spcAft>
                <a:spcPts val="600"/>
              </a:spcAft>
              <a:buClr>
                <a:srgbClr val="00B0F0"/>
              </a:buClr>
              <a:buFont typeface="Wingdings" panose="05000000000000000000" pitchFamily="2" charset="2"/>
              <a:buChar char="q"/>
            </a:pPr>
            <a:r>
              <a:rPr lang="ru-RU" sz="24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Результат «потери» </a:t>
            </a:r>
            <a:r>
              <a:rPr lang="ru-RU" sz="2400" dirty="0" err="1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аватарки</a:t>
            </a:r>
            <a:endParaRPr lang="ru-RU" sz="2400" dirty="0">
              <a:solidFill>
                <a:schemeClr val="bg1"/>
              </a:solidFill>
              <a:latin typeface="Bahnschrift" panose="020B0502040204020203" pitchFamily="34" charset="0"/>
              <a:ea typeface="+mj-ea"/>
              <a:cs typeface="+mj-cs"/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DA98EF06-5D9F-4D0C-A18D-EF62D191A7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23009"/>
            <a:ext cx="6316394" cy="2091064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177C1D26-99F3-4C40-BA73-E39E4F6DBB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246717"/>
            <a:ext cx="6316394" cy="2360831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4E306D22-1684-45BF-B8FA-8923169FCD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" y="5840192"/>
            <a:ext cx="6316394" cy="1017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8895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D257FA6-2841-4B30-AD2A-4D927638CD48}"/>
              </a:ext>
            </a:extLst>
          </p:cNvPr>
          <p:cNvSpPr txBox="1"/>
          <p:nvPr/>
        </p:nvSpPr>
        <p:spPr>
          <a:xfrm>
            <a:off x="6971121" y="3597813"/>
            <a:ext cx="4592524" cy="15650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en-US" sz="6600" spc="6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Backend</a:t>
            </a:r>
          </a:p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ru-RU" sz="2000" spc="6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ШАРАФЕТДИНОВ В.</a:t>
            </a:r>
            <a:endParaRPr lang="en-US" sz="2000" spc="600" dirty="0">
              <a:solidFill>
                <a:schemeClr val="bg1"/>
              </a:solidFill>
              <a:latin typeface="Bahnschrift" panose="020B0502040204020203" pitchFamily="34" charset="0"/>
              <a:ea typeface="+mj-ea"/>
              <a:cs typeface="+mj-cs"/>
            </a:endParaRPr>
          </a:p>
          <a:p>
            <a:pPr algn="ctr">
              <a:spcBef>
                <a:spcPct val="0"/>
              </a:spcBef>
              <a:spcAft>
                <a:spcPts val="600"/>
              </a:spcAft>
            </a:pPr>
            <a:endParaRPr lang="en-US" sz="4000" spc="600" dirty="0">
              <a:solidFill>
                <a:schemeClr val="bg1"/>
              </a:solidFill>
              <a:latin typeface="Bahnschrift" panose="020B0502040204020203" pitchFamily="34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5930330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0B2DDF8-0F26-4C3E-B98E-E1E80C212565}"/>
              </a:ext>
            </a:extLst>
          </p:cNvPr>
          <p:cNvSpPr txBox="1"/>
          <p:nvPr/>
        </p:nvSpPr>
        <p:spPr>
          <a:xfrm>
            <a:off x="6420878" y="419211"/>
            <a:ext cx="5633814" cy="191884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ru-RU" sz="4000" spc="6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Ситуация потери хранимых изображений (2)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D078F0-C908-47B8-9D35-583A2ADA6A8E}"/>
              </a:ext>
            </a:extLst>
          </p:cNvPr>
          <p:cNvSpPr txBox="1"/>
          <p:nvPr/>
        </p:nvSpPr>
        <p:spPr>
          <a:xfrm>
            <a:off x="7041559" y="3504344"/>
            <a:ext cx="4536152" cy="224934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spcBef>
                <a:spcPct val="0"/>
              </a:spcBef>
              <a:spcAft>
                <a:spcPts val="600"/>
              </a:spcAft>
              <a:buClr>
                <a:srgbClr val="00B0F0"/>
              </a:buClr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GET</a:t>
            </a:r>
            <a:r>
              <a:rPr lang="ru-RU" sz="24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-запрос на сервер (отображение </a:t>
            </a:r>
            <a:r>
              <a:rPr lang="ru-RU" sz="2400" dirty="0" err="1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аватарки</a:t>
            </a:r>
            <a:r>
              <a:rPr lang="ru-RU" sz="24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 по умолчанию)</a:t>
            </a:r>
          </a:p>
          <a:p>
            <a:pPr marL="457200" indent="-457200">
              <a:spcBef>
                <a:spcPct val="0"/>
              </a:spcBef>
              <a:spcAft>
                <a:spcPts val="600"/>
              </a:spcAft>
              <a:buClr>
                <a:srgbClr val="00B0F0"/>
              </a:buClr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SQL-</a:t>
            </a:r>
            <a:r>
              <a:rPr lang="ru-RU" sz="24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запрос на получения адреса </a:t>
            </a:r>
            <a:r>
              <a:rPr lang="ru-RU" sz="2400" dirty="0" err="1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аватарки</a:t>
            </a:r>
            <a:r>
              <a:rPr lang="ru-RU" sz="24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 в ФС</a:t>
            </a: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336A8596-9846-4796-8023-E7F42F7A62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06665"/>
            <a:ext cx="6096000" cy="2065587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30471A7A-5A7E-4E3E-A639-A854DA337C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119104"/>
            <a:ext cx="6096000" cy="2738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2961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0B2DDF8-0F26-4C3E-B98E-E1E80C212565}"/>
              </a:ext>
            </a:extLst>
          </p:cNvPr>
          <p:cNvSpPr txBox="1"/>
          <p:nvPr/>
        </p:nvSpPr>
        <p:spPr>
          <a:xfrm>
            <a:off x="6420878" y="419211"/>
            <a:ext cx="5633814" cy="250686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ru-RU" sz="4000" spc="6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Замена изображений с использованием запросов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D078F0-C908-47B8-9D35-583A2ADA6A8E}"/>
              </a:ext>
            </a:extLst>
          </p:cNvPr>
          <p:cNvSpPr txBox="1"/>
          <p:nvPr/>
        </p:nvSpPr>
        <p:spPr>
          <a:xfrm>
            <a:off x="6857167" y="3429000"/>
            <a:ext cx="4761235" cy="237595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spcBef>
                <a:spcPct val="0"/>
              </a:spcBef>
              <a:spcAft>
                <a:spcPts val="600"/>
              </a:spcAft>
              <a:buClr>
                <a:srgbClr val="00B0F0"/>
              </a:buClr>
              <a:buFont typeface="Wingdings" panose="05000000000000000000" pitchFamily="2" charset="2"/>
              <a:buChar char="q"/>
            </a:pPr>
            <a:r>
              <a:rPr lang="ru-RU" sz="24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Исходное изображение в ФС</a:t>
            </a:r>
          </a:p>
          <a:p>
            <a:pPr marL="457200" indent="-457200">
              <a:spcBef>
                <a:spcPct val="0"/>
              </a:spcBef>
              <a:spcAft>
                <a:spcPts val="600"/>
              </a:spcAft>
              <a:buClr>
                <a:srgbClr val="00B0F0"/>
              </a:buClr>
              <a:buFont typeface="Wingdings" panose="05000000000000000000" pitchFamily="2" charset="2"/>
              <a:buChar char="q"/>
            </a:pPr>
            <a:r>
              <a:rPr lang="ru-RU" sz="24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PUT-запрос на сервер:</a:t>
            </a:r>
          </a:p>
          <a:p>
            <a:pPr marL="900113" indent="-457200">
              <a:spcBef>
                <a:spcPct val="0"/>
              </a:spcBef>
              <a:spcAft>
                <a:spcPts val="600"/>
              </a:spcAft>
              <a:buClr>
                <a:srgbClr val="00B0F0"/>
              </a:buClr>
              <a:buFont typeface="Wingdings" panose="05000000000000000000" pitchFamily="2" charset="2"/>
              <a:buChar char="§"/>
            </a:pPr>
            <a:r>
              <a:rPr lang="ru-RU" sz="24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Токен авторизации</a:t>
            </a:r>
          </a:p>
          <a:p>
            <a:pPr marL="900113" indent="-457200">
              <a:spcBef>
                <a:spcPct val="0"/>
              </a:spcBef>
              <a:spcAft>
                <a:spcPts val="600"/>
              </a:spcAft>
              <a:buClr>
                <a:srgbClr val="00B0F0"/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Response</a:t>
            </a:r>
            <a:endParaRPr lang="ru-RU" sz="2400" dirty="0">
              <a:solidFill>
                <a:schemeClr val="bg1"/>
              </a:solidFill>
              <a:latin typeface="Bahnschrift" panose="020B0502040204020203" pitchFamily="34" charset="0"/>
              <a:ea typeface="+mj-ea"/>
              <a:cs typeface="+mj-cs"/>
            </a:endParaRPr>
          </a:p>
          <a:p>
            <a:pPr marL="457200" indent="-457200">
              <a:spcBef>
                <a:spcPct val="0"/>
              </a:spcBef>
              <a:spcAft>
                <a:spcPts val="600"/>
              </a:spcAft>
              <a:buClr>
                <a:srgbClr val="00B0F0"/>
              </a:buClr>
              <a:buFont typeface="Wingdings" panose="05000000000000000000" pitchFamily="2" charset="2"/>
              <a:buChar char="q"/>
            </a:pPr>
            <a:r>
              <a:rPr lang="ru-RU" sz="24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Итоговое изображение в ФС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1EA25139-15FB-4100-8485-7539535FD1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657600" cy="1396031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EC3FE74-55ED-4C69-8AC6-646716092D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525586"/>
            <a:ext cx="4853354" cy="130975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916F264-C738-4EAA-91FB-B0476DB8F8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983050"/>
            <a:ext cx="3460652" cy="259548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D360212-CB89-42F7-B2F9-28ED702599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5720101"/>
            <a:ext cx="3705225" cy="1137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7220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D257FA6-2841-4B30-AD2A-4D927638CD48}"/>
              </a:ext>
            </a:extLst>
          </p:cNvPr>
          <p:cNvSpPr txBox="1"/>
          <p:nvPr/>
        </p:nvSpPr>
        <p:spPr>
          <a:xfrm>
            <a:off x="6971121" y="3597814"/>
            <a:ext cx="4592524" cy="193079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en-US" sz="6600" spc="6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UI</a:t>
            </a:r>
          </a:p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ru-RU" sz="2000" spc="6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ЧЕРВЯКОВ С.</a:t>
            </a:r>
          </a:p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ru-RU" sz="2000" spc="6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ХМЕЛЁВ Н.</a:t>
            </a:r>
            <a:endParaRPr lang="en-US" sz="2000" spc="600" dirty="0">
              <a:solidFill>
                <a:schemeClr val="bg1"/>
              </a:solidFill>
              <a:latin typeface="Bahnschrift" panose="020B0502040204020203" pitchFamily="34" charset="0"/>
              <a:ea typeface="+mj-ea"/>
              <a:cs typeface="+mj-cs"/>
            </a:endParaRPr>
          </a:p>
          <a:p>
            <a:pPr algn="ctr">
              <a:spcBef>
                <a:spcPct val="0"/>
              </a:spcBef>
              <a:spcAft>
                <a:spcPts val="600"/>
              </a:spcAft>
            </a:pPr>
            <a:endParaRPr lang="en-US" sz="4000" spc="600" dirty="0">
              <a:solidFill>
                <a:schemeClr val="bg1"/>
              </a:solidFill>
              <a:latin typeface="Bahnschrift" panose="020B0502040204020203" pitchFamily="34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1355120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D257FA6-2841-4B30-AD2A-4D927638CD48}"/>
              </a:ext>
            </a:extLst>
          </p:cNvPr>
          <p:cNvSpPr txBox="1"/>
          <p:nvPr/>
        </p:nvSpPr>
        <p:spPr>
          <a:xfrm>
            <a:off x="5709595" y="718383"/>
            <a:ext cx="6435391" cy="141521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ru-RU" sz="4400" spc="6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Макет страниц сайта</a:t>
            </a:r>
            <a:endParaRPr lang="en-US" sz="4000" spc="600" dirty="0">
              <a:solidFill>
                <a:schemeClr val="bg1"/>
              </a:solidFill>
              <a:latin typeface="Bahnschrift" panose="020B0502040204020203" pitchFamily="34" charset="0"/>
              <a:ea typeface="+mj-ea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A78C3B-C672-42E7-9BCE-CC75570BDFB3}"/>
              </a:ext>
            </a:extLst>
          </p:cNvPr>
          <p:cNvSpPr txBox="1"/>
          <p:nvPr/>
        </p:nvSpPr>
        <p:spPr>
          <a:xfrm>
            <a:off x="5837526" y="2851983"/>
            <a:ext cx="5849941" cy="340814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spcBef>
                <a:spcPct val="0"/>
              </a:spcBef>
              <a:spcAft>
                <a:spcPts val="600"/>
              </a:spcAft>
              <a:buClr>
                <a:srgbClr val="00B0F0"/>
              </a:buClr>
              <a:buFont typeface="Wingdings" panose="05000000000000000000" pitchFamily="2" charset="2"/>
              <a:buChar char="q"/>
            </a:pPr>
            <a:r>
              <a:rPr lang="ru-RU" sz="24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Создано…</a:t>
            </a:r>
          </a:p>
          <a:p>
            <a:pPr marL="900113" indent="-457200">
              <a:spcBef>
                <a:spcPct val="0"/>
              </a:spcBef>
              <a:spcAft>
                <a:spcPts val="600"/>
              </a:spcAft>
              <a:buClr>
                <a:srgbClr val="00B0F0"/>
              </a:buClr>
              <a:buFont typeface="Wingdings" panose="05000000000000000000" pitchFamily="2" charset="2"/>
              <a:buChar char="§"/>
            </a:pPr>
            <a:r>
              <a:rPr lang="ru-RU" sz="24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…</a:t>
            </a:r>
          </a:p>
          <a:p>
            <a:pPr marL="457200" indent="-457200">
              <a:spcBef>
                <a:spcPct val="0"/>
              </a:spcBef>
              <a:spcAft>
                <a:spcPts val="600"/>
              </a:spcAft>
              <a:buClr>
                <a:srgbClr val="00B0F0"/>
              </a:buClr>
              <a:buFont typeface="Wingdings" panose="05000000000000000000" pitchFamily="2" charset="2"/>
              <a:buChar char="q"/>
            </a:pPr>
            <a:r>
              <a:rPr lang="ru-RU" sz="24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Макеты в формате </a:t>
            </a:r>
            <a:r>
              <a:rPr lang="en-US" sz="24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PSD</a:t>
            </a:r>
            <a:r>
              <a:rPr lang="ru-RU" sz="24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/</a:t>
            </a:r>
            <a:r>
              <a:rPr lang="en-US" sz="24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PNG </a:t>
            </a:r>
            <a:r>
              <a:rPr lang="ru-RU" sz="24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прилагается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F871F01-7607-4374-86A7-8FD772563C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86950" cy="1842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7245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117E70D-DFFA-49B0-A946-1940A831B9A6}"/>
              </a:ext>
            </a:extLst>
          </p:cNvPr>
          <p:cNvSpPr txBox="1"/>
          <p:nvPr/>
        </p:nvSpPr>
        <p:spPr>
          <a:xfrm>
            <a:off x="6517747" y="3083988"/>
            <a:ext cx="4819086" cy="230081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spcBef>
                <a:spcPct val="0"/>
              </a:spcBef>
              <a:spcAft>
                <a:spcPts val="600"/>
              </a:spcAft>
              <a:buClr>
                <a:srgbClr val="00B0F0"/>
              </a:buClr>
              <a:buFont typeface="Wingdings" panose="05000000000000000000" pitchFamily="2" charset="2"/>
              <a:buChar char="q"/>
            </a:pPr>
            <a:r>
              <a:rPr lang="ru-RU" sz="24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Разработана </a:t>
            </a:r>
            <a:r>
              <a:rPr lang="en-US" sz="24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HTML-</a:t>
            </a:r>
            <a:r>
              <a:rPr lang="ru-RU" sz="24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разметка страниц сайта:</a:t>
            </a:r>
          </a:p>
          <a:p>
            <a:pPr marL="900113" indent="-457200">
              <a:spcBef>
                <a:spcPct val="0"/>
              </a:spcBef>
              <a:spcAft>
                <a:spcPts val="600"/>
              </a:spcAft>
              <a:buClr>
                <a:srgbClr val="00B0F0"/>
              </a:buClr>
              <a:buFont typeface="Wingdings" panose="05000000000000000000" pitchFamily="2" charset="2"/>
              <a:buChar char="§"/>
            </a:pPr>
            <a:r>
              <a:rPr lang="ru-RU" sz="24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Публичная страница пользователя</a:t>
            </a:r>
          </a:p>
          <a:p>
            <a:pPr marL="342900" indent="-342900">
              <a:spcBef>
                <a:spcPct val="0"/>
              </a:spcBef>
              <a:spcAft>
                <a:spcPts val="600"/>
              </a:spcAft>
              <a:buClr>
                <a:srgbClr val="00B0F0"/>
              </a:buClr>
              <a:buFont typeface="Wingdings" panose="05000000000000000000" pitchFamily="2" charset="2"/>
              <a:buChar char="q"/>
            </a:pPr>
            <a:r>
              <a:rPr lang="ru-RU" sz="24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 Страницы в формате </a:t>
            </a:r>
            <a:r>
              <a:rPr lang="en-US" sz="24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HTML </a:t>
            </a:r>
            <a:r>
              <a:rPr lang="ru-RU" sz="24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прилагаются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10E2C3E-CCF2-461B-8A1F-D41962DA95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86950" cy="184286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1141AEE-7D7B-4123-A70B-20C4DBB843AC}"/>
              </a:ext>
            </a:extLst>
          </p:cNvPr>
          <p:cNvSpPr txBox="1"/>
          <p:nvPr/>
        </p:nvSpPr>
        <p:spPr>
          <a:xfrm>
            <a:off x="5709595" y="718383"/>
            <a:ext cx="6435391" cy="141521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ru-RU" sz="4400" spc="6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Реализация макета страниц</a:t>
            </a:r>
            <a:endParaRPr lang="en-US" sz="4000" spc="600" dirty="0">
              <a:solidFill>
                <a:schemeClr val="bg1"/>
              </a:solidFill>
              <a:latin typeface="Bahnschrift" panose="020B0502040204020203" pitchFamily="34" charset="0"/>
              <a:ea typeface="+mj-ea"/>
              <a:cs typeface="+mj-cs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1583E8D-9FE9-4A12-A849-319A0D5614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170" y="2561251"/>
            <a:ext cx="5645780" cy="3508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90647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844BF718-7879-44D2-BE07-803430A29F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0975"/>
            <a:ext cx="12192000" cy="6496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29263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0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5A70065-BE07-404A-9128-07BA6C8C0EB8}"/>
              </a:ext>
            </a:extLst>
          </p:cNvPr>
          <p:cNvSpPr txBox="1"/>
          <p:nvPr/>
        </p:nvSpPr>
        <p:spPr>
          <a:xfrm>
            <a:off x="2267438" y="2145940"/>
            <a:ext cx="7657123" cy="279801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ru-RU" sz="6000" spc="2500" dirty="0">
                <a:solidFill>
                  <a:schemeClr val="tx1">
                    <a:lumMod val="50000"/>
                    <a:lumOff val="50000"/>
                  </a:schemeClr>
                </a:solidFill>
                <a:latin typeface="Bahnschrift" panose="020B0502040204020203" pitchFamily="34" charset="0"/>
                <a:ea typeface="+mj-ea"/>
                <a:cs typeface="+mj-cs"/>
              </a:rPr>
              <a:t>СПАСИБО ЗА ВНИМАНИЕ</a:t>
            </a:r>
            <a:endParaRPr lang="en-US" sz="6000" spc="2500" dirty="0">
              <a:solidFill>
                <a:schemeClr val="tx1">
                  <a:lumMod val="50000"/>
                  <a:lumOff val="50000"/>
                </a:schemeClr>
              </a:solidFill>
              <a:latin typeface="Bahnschrift" panose="020B0502040204020203" pitchFamily="34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3309326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D257FA6-2841-4B30-AD2A-4D927638CD48}"/>
              </a:ext>
            </a:extLst>
          </p:cNvPr>
          <p:cNvSpPr txBox="1"/>
          <p:nvPr/>
        </p:nvSpPr>
        <p:spPr>
          <a:xfrm>
            <a:off x="5185818" y="0"/>
            <a:ext cx="6787083" cy="138241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ru-RU" sz="4400" spc="6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Функционал серверной части</a:t>
            </a:r>
            <a:endParaRPr lang="en-US" sz="4000" spc="600" dirty="0">
              <a:solidFill>
                <a:schemeClr val="bg1"/>
              </a:solidFill>
              <a:latin typeface="Bahnschrift" panose="020B0502040204020203" pitchFamily="34" charset="0"/>
              <a:ea typeface="+mj-ea"/>
              <a:cs typeface="+mj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4B1288-A7A0-4577-BBDE-727961FA43CE}"/>
              </a:ext>
            </a:extLst>
          </p:cNvPr>
          <p:cNvSpPr txBox="1"/>
          <p:nvPr/>
        </p:nvSpPr>
        <p:spPr>
          <a:xfrm>
            <a:off x="5478894" y="2025226"/>
            <a:ext cx="6200930" cy="353151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spcBef>
                <a:spcPct val="0"/>
              </a:spcBef>
              <a:spcAft>
                <a:spcPts val="600"/>
              </a:spcAft>
              <a:buClr>
                <a:srgbClr val="00B0F0"/>
              </a:buClr>
              <a:buFont typeface="Wingdings" panose="05000000000000000000" pitchFamily="2" charset="2"/>
              <a:buChar char="q"/>
            </a:pPr>
            <a:r>
              <a:rPr lang="ru-RU" sz="24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Доработан и упрощён в использовании механизм выставления оценок к рецептам</a:t>
            </a:r>
          </a:p>
          <a:p>
            <a:pPr marL="457200" indent="-457200">
              <a:spcBef>
                <a:spcPct val="0"/>
              </a:spcBef>
              <a:spcAft>
                <a:spcPts val="600"/>
              </a:spcAft>
              <a:buClr>
                <a:srgbClr val="00B0F0"/>
              </a:buClr>
              <a:buFont typeface="Wingdings" panose="05000000000000000000" pitchFamily="2" charset="2"/>
              <a:buChar char="q"/>
            </a:pPr>
            <a:r>
              <a:rPr lang="ru-RU" sz="24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Доработан механизм сохранения изображений в файловой системе</a:t>
            </a:r>
          </a:p>
          <a:p>
            <a:pPr marL="457200" indent="-457200">
              <a:spcBef>
                <a:spcPct val="0"/>
              </a:spcBef>
              <a:spcAft>
                <a:spcPts val="600"/>
              </a:spcAft>
              <a:buClr>
                <a:srgbClr val="00B0F0"/>
              </a:buClr>
              <a:buFont typeface="Wingdings" panose="05000000000000000000" pitchFamily="2" charset="2"/>
              <a:buChar char="q"/>
            </a:pPr>
            <a:r>
              <a:rPr lang="ru-RU" sz="24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Исходный код доступен по ссылке: </a:t>
            </a:r>
            <a:r>
              <a:rPr lang="en-US" sz="24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https://github.com/o0VyacheslavSharafetdinov0o/ConfectioneryProject/tree/master/Backend</a:t>
            </a:r>
            <a:endParaRPr lang="ru-RU" sz="2400" dirty="0">
              <a:solidFill>
                <a:schemeClr val="bg1"/>
              </a:solidFill>
              <a:latin typeface="Bahnschrift" panose="020B0502040204020203" pitchFamily="34" charset="0"/>
              <a:ea typeface="+mj-ea"/>
              <a:cs typeface="+mj-cs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B00CB16-9377-4050-9AD9-B49442595C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234526"/>
            <a:ext cx="4851790" cy="2729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C0407ADC-3C63-440F-B19B-14EF7B530F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851790" cy="3234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04974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D257FA6-2841-4B30-AD2A-4D927638CD48}"/>
              </a:ext>
            </a:extLst>
          </p:cNvPr>
          <p:cNvSpPr txBox="1"/>
          <p:nvPr/>
        </p:nvSpPr>
        <p:spPr>
          <a:xfrm>
            <a:off x="5199884" y="422031"/>
            <a:ext cx="6787083" cy="222269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ru-RU" sz="4400" spc="6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Выставление оценок к рецептам</a:t>
            </a:r>
          </a:p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ru-RU" sz="4400" spc="6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(1)</a:t>
            </a:r>
            <a:endParaRPr lang="en-US" sz="4000" spc="600" dirty="0">
              <a:solidFill>
                <a:schemeClr val="bg1"/>
              </a:solidFill>
              <a:latin typeface="Bahnschrift" panose="020B0502040204020203" pitchFamily="34" charset="0"/>
              <a:ea typeface="+mj-ea"/>
              <a:cs typeface="+mj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4B1288-A7A0-4577-BBDE-727961FA43CE}"/>
              </a:ext>
            </a:extLst>
          </p:cNvPr>
          <p:cNvSpPr txBox="1"/>
          <p:nvPr/>
        </p:nvSpPr>
        <p:spPr>
          <a:xfrm>
            <a:off x="7129702" y="2913379"/>
            <a:ext cx="4857265" cy="337487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spcBef>
                <a:spcPct val="0"/>
              </a:spcBef>
              <a:spcAft>
                <a:spcPts val="600"/>
              </a:spcAft>
              <a:buClr>
                <a:srgbClr val="00B0F0"/>
              </a:buClr>
              <a:buFont typeface="Wingdings" panose="05000000000000000000" pitchFamily="2" charset="2"/>
              <a:buChar char="q"/>
            </a:pPr>
            <a:r>
              <a:rPr lang="ru-RU" sz="24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Универсализирован обработчик добавления оценки к рецепту:  использование как для добавления новой оценки, так и для её редактирования. Вызов функции приводит к активации оценки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31F5A60-0BF0-4871-8B14-C0D2D5745E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644726"/>
            <a:ext cx="6625373" cy="4213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9364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64B1288-A7A0-4577-BBDE-727961FA43CE}"/>
              </a:ext>
            </a:extLst>
          </p:cNvPr>
          <p:cNvSpPr txBox="1"/>
          <p:nvPr/>
        </p:nvSpPr>
        <p:spPr>
          <a:xfrm>
            <a:off x="6432725" y="2857109"/>
            <a:ext cx="4321400" cy="181336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spcBef>
                <a:spcPct val="0"/>
              </a:spcBef>
              <a:spcAft>
                <a:spcPts val="600"/>
              </a:spcAft>
              <a:buClr>
                <a:srgbClr val="00B0F0"/>
              </a:buClr>
              <a:buFont typeface="Wingdings" panose="05000000000000000000" pitchFamily="2" charset="2"/>
              <a:buChar char="q"/>
            </a:pPr>
            <a:r>
              <a:rPr lang="ru-RU" sz="24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Добавлен соответствующий метод </a:t>
            </a:r>
            <a:r>
              <a:rPr lang="ru-RU" sz="2400" dirty="0" err="1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сериализатора</a:t>
            </a:r>
            <a:r>
              <a:rPr lang="ru-RU" sz="24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  для активации оценок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60747E5-8805-4273-A1D6-475B32F39421}"/>
              </a:ext>
            </a:extLst>
          </p:cNvPr>
          <p:cNvSpPr txBox="1"/>
          <p:nvPr/>
        </p:nvSpPr>
        <p:spPr>
          <a:xfrm>
            <a:off x="5199884" y="422031"/>
            <a:ext cx="6787083" cy="222269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ru-RU" sz="4400" spc="6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Выставление оценок к рецептам</a:t>
            </a:r>
          </a:p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ru-RU" sz="4400" spc="6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(2)</a:t>
            </a:r>
            <a:endParaRPr lang="en-US" sz="4000" spc="600" dirty="0">
              <a:solidFill>
                <a:schemeClr val="bg1"/>
              </a:solidFill>
              <a:latin typeface="Bahnschrift" panose="020B0502040204020203" pitchFamily="34" charset="0"/>
              <a:ea typeface="+mj-ea"/>
              <a:cs typeface="+mj-cs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0D23495-4999-485D-BC3C-8601D8DF8D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882859"/>
            <a:ext cx="9279050" cy="1975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2723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D257FA6-2841-4B30-AD2A-4D927638CD48}"/>
              </a:ext>
            </a:extLst>
          </p:cNvPr>
          <p:cNvSpPr txBox="1"/>
          <p:nvPr/>
        </p:nvSpPr>
        <p:spPr>
          <a:xfrm>
            <a:off x="5199884" y="422031"/>
            <a:ext cx="6787083" cy="203981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ru-RU" sz="4400" spc="6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Изображения и файловая система (1)</a:t>
            </a:r>
            <a:endParaRPr lang="en-US" sz="4000" spc="600" dirty="0">
              <a:solidFill>
                <a:schemeClr val="bg1"/>
              </a:solidFill>
              <a:latin typeface="Bahnschrift" panose="020B0502040204020203" pitchFamily="34" charset="0"/>
              <a:ea typeface="+mj-ea"/>
              <a:cs typeface="+mj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4B1288-A7A0-4577-BBDE-727961FA43CE}"/>
              </a:ext>
            </a:extLst>
          </p:cNvPr>
          <p:cNvSpPr txBox="1"/>
          <p:nvPr/>
        </p:nvSpPr>
        <p:spPr>
          <a:xfrm>
            <a:off x="7129702" y="3272105"/>
            <a:ext cx="4857265" cy="203981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spcBef>
                <a:spcPct val="0"/>
              </a:spcBef>
              <a:spcAft>
                <a:spcPts val="600"/>
              </a:spcAft>
              <a:buClr>
                <a:srgbClr val="00B0F0"/>
              </a:buClr>
              <a:buFont typeface="Wingdings" panose="05000000000000000000" pitchFamily="2" charset="2"/>
              <a:buChar char="q"/>
            </a:pPr>
            <a:r>
              <a:rPr lang="ru-RU" sz="24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Улучшен в соответствии с новыми требованиями способ динамического получения адресов для загрузки изображений в ФС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2C2C649-2A0A-444C-9C65-700D042E12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032954"/>
            <a:ext cx="6936949" cy="2278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0251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D257FA6-2841-4B30-AD2A-4D927638CD48}"/>
              </a:ext>
            </a:extLst>
          </p:cNvPr>
          <p:cNvSpPr txBox="1"/>
          <p:nvPr/>
        </p:nvSpPr>
        <p:spPr>
          <a:xfrm>
            <a:off x="5199884" y="422031"/>
            <a:ext cx="6787083" cy="203981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ru-RU" sz="4400" spc="6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Изображения и файловая система (2)</a:t>
            </a:r>
            <a:endParaRPr lang="en-US" sz="4000" spc="600" dirty="0">
              <a:solidFill>
                <a:schemeClr val="bg1"/>
              </a:solidFill>
              <a:latin typeface="Bahnschrift" panose="020B0502040204020203" pitchFamily="34" charset="0"/>
              <a:ea typeface="+mj-ea"/>
              <a:cs typeface="+mj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4B1288-A7A0-4577-BBDE-727961FA43CE}"/>
              </a:ext>
            </a:extLst>
          </p:cNvPr>
          <p:cNvSpPr txBox="1"/>
          <p:nvPr/>
        </p:nvSpPr>
        <p:spPr>
          <a:xfrm>
            <a:off x="7129702" y="3272105"/>
            <a:ext cx="4857265" cy="337487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spcBef>
                <a:spcPct val="0"/>
              </a:spcBef>
              <a:spcAft>
                <a:spcPts val="600"/>
              </a:spcAft>
              <a:buClr>
                <a:srgbClr val="00B0F0"/>
              </a:buClr>
              <a:buFont typeface="Wingdings" panose="05000000000000000000" pitchFamily="2" charset="2"/>
              <a:buChar char="q"/>
            </a:pPr>
            <a:r>
              <a:rPr lang="ru-RU" sz="24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Улучшены методы моделей, хранящих изображения: если в ФС не удаётся найти изображение, то адрес изображения обнуляется в БД, на выход с подаётся адрес изображения по умолчанию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2B9E6C1A-D8D4-42C5-8D09-823D9EDED5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22" b="-1"/>
          <a:stretch/>
        </p:blipFill>
        <p:spPr>
          <a:xfrm>
            <a:off x="-1" y="3061090"/>
            <a:ext cx="6919001" cy="3796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7227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D257FA6-2841-4B30-AD2A-4D927638CD48}"/>
              </a:ext>
            </a:extLst>
          </p:cNvPr>
          <p:cNvSpPr txBox="1"/>
          <p:nvPr/>
        </p:nvSpPr>
        <p:spPr>
          <a:xfrm>
            <a:off x="5199884" y="422031"/>
            <a:ext cx="6787083" cy="203981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ru-RU" sz="4400" spc="6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Изображения и файловая система (3)</a:t>
            </a:r>
            <a:endParaRPr lang="en-US" sz="4000" spc="600" dirty="0">
              <a:solidFill>
                <a:schemeClr val="bg1"/>
              </a:solidFill>
              <a:latin typeface="Bahnschrift" panose="020B0502040204020203" pitchFamily="34" charset="0"/>
              <a:ea typeface="+mj-ea"/>
              <a:cs typeface="+mj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4B1288-A7A0-4577-BBDE-727961FA43CE}"/>
              </a:ext>
            </a:extLst>
          </p:cNvPr>
          <p:cNvSpPr txBox="1"/>
          <p:nvPr/>
        </p:nvSpPr>
        <p:spPr>
          <a:xfrm>
            <a:off x="6918687" y="2948548"/>
            <a:ext cx="4857265" cy="379124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spcBef>
                <a:spcPct val="0"/>
              </a:spcBef>
              <a:spcAft>
                <a:spcPts val="600"/>
              </a:spcAft>
              <a:buClr>
                <a:srgbClr val="00B0F0"/>
              </a:buClr>
              <a:buFont typeface="Wingdings" panose="05000000000000000000" pitchFamily="2" charset="2"/>
              <a:buChar char="q"/>
            </a:pPr>
            <a:r>
              <a:rPr lang="ru-RU" sz="22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Ранее при добавлении и редактировании записей клиентов в ФС оставались все загруженные изображения</a:t>
            </a:r>
          </a:p>
          <a:p>
            <a:pPr marL="457200" indent="-457200">
              <a:spcBef>
                <a:spcPct val="0"/>
              </a:spcBef>
              <a:spcAft>
                <a:spcPts val="600"/>
              </a:spcAft>
              <a:buClr>
                <a:srgbClr val="00B0F0"/>
              </a:buClr>
              <a:buFont typeface="Wingdings" panose="05000000000000000000" pitchFamily="2" charset="2"/>
              <a:buChar char="q"/>
            </a:pPr>
            <a:r>
              <a:rPr lang="ru-RU" sz="22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В </a:t>
            </a:r>
            <a:r>
              <a:rPr lang="ru-RU" sz="2200" dirty="0" err="1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сериализаторах</a:t>
            </a:r>
            <a:r>
              <a:rPr lang="ru-RU" sz="22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 моделей с изображениями была реализована полноценная замена загружаемых изображений (с удалением предыдущих) 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D7F6F80-3563-4475-9468-444B9767B7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73488"/>
            <a:ext cx="6166598" cy="348451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CF3B329-F024-47F1-A561-D569C76672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73" y="2162272"/>
            <a:ext cx="6143625" cy="108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0399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D257FA6-2841-4B30-AD2A-4D927638CD48}"/>
              </a:ext>
            </a:extLst>
          </p:cNvPr>
          <p:cNvSpPr txBox="1"/>
          <p:nvPr/>
        </p:nvSpPr>
        <p:spPr>
          <a:xfrm>
            <a:off x="6881037" y="3617155"/>
            <a:ext cx="4978028" cy="186924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en-US" sz="6600" spc="6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Frontend</a:t>
            </a:r>
          </a:p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ru-RU" sz="2000" spc="6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КВАША Д</a:t>
            </a:r>
            <a:r>
              <a:rPr lang="en-US" sz="2000" spc="6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.</a:t>
            </a:r>
            <a:endParaRPr lang="ru-RU" sz="2000" spc="600" dirty="0">
              <a:solidFill>
                <a:schemeClr val="bg1"/>
              </a:solidFill>
              <a:latin typeface="Bahnschrift" panose="020B0502040204020203" pitchFamily="34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138937298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2797</TotalTime>
  <Words>455</Words>
  <Application>Microsoft Office PowerPoint</Application>
  <PresentationFormat>Широкоэкранный</PresentationFormat>
  <Paragraphs>79</Paragraphs>
  <Slides>26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26</vt:i4>
      </vt:variant>
    </vt:vector>
  </HeadingPairs>
  <TitlesOfParts>
    <vt:vector size="33" baseType="lpstr">
      <vt:lpstr>Arial</vt:lpstr>
      <vt:lpstr>Bahnschrift</vt:lpstr>
      <vt:lpstr>Calibri</vt:lpstr>
      <vt:lpstr>Calibri Light</vt:lpstr>
      <vt:lpstr>Trebuchet MS</vt:lpstr>
      <vt:lpstr>Wingdings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User</dc:creator>
  <cp:lastModifiedBy>Шарафетдинов Вячеслав Алексеевич</cp:lastModifiedBy>
  <cp:revision>207</cp:revision>
  <dcterms:created xsi:type="dcterms:W3CDTF">2020-03-27T17:11:31Z</dcterms:created>
  <dcterms:modified xsi:type="dcterms:W3CDTF">2020-11-09T13:55:53Z</dcterms:modified>
</cp:coreProperties>
</file>